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Play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dfi0Ci2+1pMd/Yc08/JR0ZwxC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hyperlink" Target="http://elgatocuanticodesheldon.blogspot.com/2012/04/grandes-cientificos-6-marie-sklodowska.html" TargetMode="External"/><Relationship Id="rId6" Type="http://schemas.openxmlformats.org/officeDocument/2006/relationships/hyperlink" Target="https://creativecommons.org/licenses/by-nc-nd/3.0/" TargetMode="External"/><Relationship Id="rId7" Type="http://schemas.openxmlformats.org/officeDocument/2006/relationships/hyperlink" Target="https://biografia24.pl/maria-sklodowska-curie/" TargetMode="External"/><Relationship Id="rId8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s://en.wikipedia.org/wiki/Maria_Sklodowska-Curie" TargetMode="External"/><Relationship Id="rId5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2.jpg"/><Relationship Id="rId11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en.wikipedia.org/wiki/File:Copernicus.jpg" TargetMode="External"/><Relationship Id="rId9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7.jpg"/><Relationship Id="rId6" Type="http://schemas.openxmlformats.org/officeDocument/2006/relationships/hyperlink" Target="https://pl.wikiquote.org/wiki/Miko%C5%82aj_Kopernik" TargetMode="External"/><Relationship Id="rId7" Type="http://schemas.openxmlformats.org/officeDocument/2006/relationships/hyperlink" Target="https://creativecommons.org/licenses/by-sa/3.0/" TargetMode="External"/><Relationship Id="rId8" Type="http://schemas.openxmlformats.org/officeDocument/2006/relationships/hyperlink" Target="https://klexikon.zum.de/wiki/Nikolaus_Kopernik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11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desciclopedia.org/wiki/Nicolau_Cop%C3%A9rnico" TargetMode="External"/><Relationship Id="rId9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2.jpg"/><Relationship Id="rId6" Type="http://schemas.openxmlformats.org/officeDocument/2006/relationships/hyperlink" Target="https://www.thegeographeronline.net/maps-and-the-world.html" TargetMode="External"/><Relationship Id="rId7" Type="http://schemas.openxmlformats.org/officeDocument/2006/relationships/hyperlink" Target="https://creativecommons.org/licenses/by-nc-sa/3.0/" TargetMode="External"/><Relationship Id="rId8" Type="http://schemas.openxmlformats.org/officeDocument/2006/relationships/hyperlink" Target="https://gabriellagiudici.it/la-rivoluzione-astronomica-cenni-galilei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8.jpg"/><Relationship Id="rId9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3.jpg"/><Relationship Id="rId6" Type="http://schemas.openxmlformats.org/officeDocument/2006/relationships/hyperlink" Target="http://biografia24.pl/martyna-wojciechowska/" TargetMode="External"/><Relationship Id="rId7" Type="http://schemas.openxmlformats.org/officeDocument/2006/relationships/hyperlink" Target="https://creativecommons.org/licenses/by-sa/3.0/" TargetMode="External"/><Relationship Id="rId8" Type="http://schemas.openxmlformats.org/officeDocument/2006/relationships/hyperlink" Target="https://radiosovo.pl/myszka-po-mapie-jak-obejrzec-dowolne-miejsce-na-ziemi-w-interneci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5.png"/><Relationship Id="rId9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0.jpg"/><Relationship Id="rId6" Type="http://schemas.openxmlformats.org/officeDocument/2006/relationships/hyperlink" Target="https://info.wiara.pl/doc/1577935.Cejrowski-Nawet-ludozercy-ratuja" TargetMode="External"/><Relationship Id="rId7" Type="http://schemas.openxmlformats.org/officeDocument/2006/relationships/hyperlink" Target="https://creativecommons.org/licenses/by/3.0/" TargetMode="External"/><Relationship Id="rId8" Type="http://schemas.openxmlformats.org/officeDocument/2006/relationships/hyperlink" Target="https://polonicult.com/fenomenologia_cejrowski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hyperlink" Target="https://www.gosc.pl/doc/1577935.Cejrowski-Nawet-ludozercy-ratuja" TargetMode="External"/><Relationship Id="rId6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rmowy obraz: Dolina, wody, drewna, krajobraz, góry, lato, Turystyka ..." id="103" name="Google Shape;103;p1"/>
          <p:cNvPicPr preferRelativeResize="0"/>
          <p:nvPr/>
        </p:nvPicPr>
        <p:blipFill rotWithShape="1">
          <a:blip r:embed="rId3">
            <a:alphaModFix amt="50000"/>
          </a:blip>
          <a:srcRect b="2850" l="0" r="0" t="1288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524000" y="4833951"/>
            <a:ext cx="9144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i="1" lang="en-US" sz="2100">
                <a:solidFill>
                  <a:srgbClr val="FFFFFF"/>
                </a:solidFill>
              </a:rPr>
              <a:t>Przygotowała:</a:t>
            </a:r>
            <a:endParaRPr i="1" sz="21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Martyna Drygiel</a:t>
            </a:r>
            <a:endParaRPr/>
          </a:p>
        </p:txBody>
      </p:sp>
      <p:sp>
        <p:nvSpPr>
          <p:cNvPr id="105" name="Google Shape;105;p1"/>
          <p:cNvSpPr txBox="1"/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lang="en-US">
                <a:solidFill>
                  <a:srgbClr val="FFFFFF"/>
                </a:solidFill>
              </a:rPr>
              <a:t>Polscy </a:t>
            </a:r>
            <a:r>
              <a:rPr lang="en-US"/>
              <a:t> odkrywcy i </a:t>
            </a:r>
            <a:r>
              <a:rPr lang="en-US">
                <a:solidFill>
                  <a:srgbClr val="FFFFFF"/>
                </a:solidFill>
              </a:rPr>
              <a:t>podróżnicy</a:t>
            </a:r>
            <a:br>
              <a:rPr lang="en-US">
                <a:solidFill>
                  <a:srgbClr val="FFFFFF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rmowe Zdjęcia : wioska, Natura, kaczka, raj, drzewo, pustynia ..." id="268" name="Google Shape;268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lang="en-US" sz="6000">
                <a:solidFill>
                  <a:srgbClr val="FFFFFF"/>
                </a:solidFill>
              </a:rPr>
              <a:t>Dziękuję, za uwagę</a:t>
            </a:r>
            <a:endParaRPr/>
          </a:p>
        </p:txBody>
      </p:sp>
      <p:sp>
        <p:nvSpPr>
          <p:cNvPr id="270" name="Google Shape;270;p10"/>
          <p:cNvSpPr txBox="1"/>
          <p:nvPr>
            <p:ph idx="1" type="body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:)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type="title"/>
          </p:nvPr>
        </p:nvSpPr>
        <p:spPr>
          <a:xfrm>
            <a:off x="5644751" y="568517"/>
            <a:ext cx="6161004" cy="886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Maria Skłodowska-Curie</a:t>
            </a:r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>
            <a:off x="0" y="263593"/>
            <a:ext cx="1861854" cy="717514"/>
            <a:chOff x="0" y="377893"/>
            <a:chExt cx="1861854" cy="717514"/>
          </a:xfrm>
        </p:grpSpPr>
        <p:sp>
          <p:nvSpPr>
            <p:cNvPr id="113" name="Google Shape;113;p2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Obraz zawierający Ludzka twarz, osoba, portret, ubrania&#10;&#10;Opis wygenerowany automatycznie"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34" y="1009050"/>
            <a:ext cx="3296556" cy="3296556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4119510" y="2210504"/>
            <a:ext cx="413564" cy="413564"/>
          </a:xfrm>
          <a:custGeom>
            <a:rect b="b" l="l" r="r" t="t"/>
            <a:pathLst>
              <a:path extrusionOk="0" h="807148" w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119510" y="2210504"/>
            <a:ext cx="413564" cy="413564"/>
          </a:xfrm>
          <a:custGeom>
            <a:rect b="b" l="l" r="r" t="t"/>
            <a:pathLst>
              <a:path extrusionOk="0" h="807148" w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6234868" y="1820369"/>
            <a:ext cx="521717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6217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600">
                <a:solidFill>
                  <a:schemeClr val="lt1"/>
                </a:solidFill>
              </a:rPr>
              <a:t>W 1898 roku Maria Skłodowska-Curie i Piotr Curie odkryli pierwiastki promieniotwórcze: polon i rad. Pięć lat później małżeństwo naukowców oraz Henri Becquerel otrzymali Nagrodę Nobla za badania nad promieniotwórczością. </a:t>
            </a:r>
            <a:br>
              <a:rPr lang="en-US" sz="2600">
                <a:solidFill>
                  <a:schemeClr val="lt1"/>
                </a:solidFill>
              </a:rPr>
            </a:br>
            <a:r>
              <a:rPr lang="en-US" sz="2600">
                <a:solidFill>
                  <a:schemeClr val="lt1"/>
                </a:solidFill>
              </a:rPr>
              <a:t>Co ciekawe, początkowo nominacja uwzględniała tylko Piotra Curie.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descr="Obraz zawierający ubrania, osoba, Ludzka twarz, ściana&#10;&#10;Opis wygenerowany automatycznie" id="119" name="Google Shape;119;p2"/>
          <p:cNvPicPr preferRelativeResize="0"/>
          <p:nvPr/>
        </p:nvPicPr>
        <p:blipFill rotWithShape="1">
          <a:blip r:embed="rId4">
            <a:alphaModFix/>
          </a:blip>
          <a:srcRect b="16000" l="0" r="0" t="0"/>
          <a:stretch/>
        </p:blipFill>
        <p:spPr>
          <a:xfrm>
            <a:off x="2841433" y="3429000"/>
            <a:ext cx="2965878" cy="2965878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20" name="Google Shape;120;p2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21" name="Google Shape;121;p2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8455775" y="6870700"/>
            <a:ext cx="3736200" cy="20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4511676" y="6870700"/>
            <a:ext cx="3944100" cy="20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>
            <p:ph type="title"/>
          </p:nvPr>
        </p:nvSpPr>
        <p:spPr>
          <a:xfrm>
            <a:off x="6657715" y="467271"/>
            <a:ext cx="4195674" cy="2052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lay"/>
              <a:buNone/>
            </a:pPr>
            <a:r>
              <a:rPr lang="en-US" sz="5600"/>
              <a:t>Ciekawostki 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ubrania, Ludzka twarz, osoba, portret&#10;&#10;Opis wygenerowany automatycznie" id="135" name="Google Shape;135;p3"/>
          <p:cNvPicPr preferRelativeResize="0"/>
          <p:nvPr/>
        </p:nvPicPr>
        <p:blipFill rotWithShape="1">
          <a:blip r:embed="rId3">
            <a:alphaModFix/>
          </a:blip>
          <a:srcRect b="11500" l="0" r="1" t="0"/>
          <a:stretch/>
        </p:blipFill>
        <p:spPr>
          <a:xfrm>
            <a:off x="505418" y="554151"/>
            <a:ext cx="5742189" cy="5742189"/>
          </a:xfrm>
          <a:custGeom>
            <a:rect b="b" l="l" r="r" t="t"/>
            <a:pathLst>
              <a:path extrusionOk="0" h="1838528" w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1004956" y="703679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422753" y="1562696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6657715" y="2990818"/>
            <a:ext cx="4195673" cy="2913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Urodziła się w Polsce, ale zrobiła karierę we Francji.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Była pierwszą kobietą, która zdobyła Nagrodę Nobla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Jest jedyną osobą, która zdobyła Nagrody Nobla w dwóch różnych dziedzinach nauki.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Odkryła dwa nowe pierwiastki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5454149" y="5775082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3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41" name="Google Shape;141;p3"/>
          <p:cNvSpPr txBox="1"/>
          <p:nvPr/>
        </p:nvSpPr>
        <p:spPr>
          <a:xfrm>
            <a:off x="7966050" y="6657900"/>
            <a:ext cx="3620100" cy="20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>
            <p:ph type="title"/>
          </p:nvPr>
        </p:nvSpPr>
        <p:spPr>
          <a:xfrm>
            <a:off x="6234867" y="401247"/>
            <a:ext cx="5248219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</a:pPr>
            <a:br>
              <a:rPr lang="en-US" sz="3700">
                <a:solidFill>
                  <a:schemeClr val="lt1"/>
                </a:solidFill>
              </a:rPr>
            </a:br>
            <a:r>
              <a:rPr lang="en-US" sz="3700">
                <a:solidFill>
                  <a:schemeClr val="lt1"/>
                </a:solidFill>
              </a:rPr>
              <a:t>Mikołaj Kopernik</a:t>
            </a:r>
            <a:endParaRPr sz="3700">
              <a:solidFill>
                <a:schemeClr val="lt1"/>
              </a:solidFill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49" name="Google Shape;149;p4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Obraz zawierający obraz, sztuka, ubrania, osoba&#10;&#10;Opis wygenerowany automatycznie" id="151" name="Google Shape;151;p4"/>
          <p:cNvPicPr preferRelativeResize="0"/>
          <p:nvPr/>
        </p:nvPicPr>
        <p:blipFill rotWithShape="1">
          <a:blip r:embed="rId3">
            <a:alphaModFix/>
          </a:blip>
          <a:srcRect b="-3" l="12935" r="15062" t="0"/>
          <a:stretch/>
        </p:blipFill>
        <p:spPr>
          <a:xfrm>
            <a:off x="477541" y="269354"/>
            <a:ext cx="3296556" cy="3296556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52" name="Google Shape;152;p4"/>
          <p:cNvGrpSpPr/>
          <p:nvPr/>
        </p:nvGrpSpPr>
        <p:grpSpPr>
          <a:xfrm>
            <a:off x="750064" y="2828266"/>
            <a:ext cx="805908" cy="805908"/>
            <a:chOff x="817371" y="4276255"/>
            <a:chExt cx="413564" cy="413564"/>
          </a:xfrm>
        </p:grpSpPr>
        <p:sp>
          <p:nvSpPr>
            <p:cNvPr id="153" name="Google Shape;153;p4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750064" y="2823516"/>
            <a:ext cx="805908" cy="805908"/>
            <a:chOff x="817371" y="4276255"/>
            <a:chExt cx="413564" cy="413564"/>
          </a:xfrm>
        </p:grpSpPr>
        <p:sp>
          <p:nvSpPr>
            <p:cNvPr id="156" name="Google Shape;156;p4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2">
                <a:alpha val="29803"/>
              </a:scheme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2">
                <a:alpha val="29803"/>
              </a:scheme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6234868" y="1820369"/>
            <a:ext cx="521717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2600">
                <a:solidFill>
                  <a:schemeClr val="lt1"/>
                </a:solidFill>
              </a:rPr>
              <a:t>Kim był Mikołaj Kopernik? Mikołaj Kopernik znany jest przede wszystkim jako astronom. Jego największym osiągnięciem było naukowe uzasadnienie heliocentryzmu, czyli teorii, według której to planety krążą wokół Słońca znajdującego się w centrum Układu Słonecznego, a nie, jak uważano wcześniej, Słońce krąży wokół Ziemi.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descr="Obraz zawierający Ludzka twarz, szkic, ubrania, rysowanie&#10;&#10;Opis wygenerowany automatycznie" id="159" name="Google Shape;159;p4"/>
          <p:cNvPicPr preferRelativeResize="0"/>
          <p:nvPr/>
        </p:nvPicPr>
        <p:blipFill rotWithShape="1">
          <a:blip r:embed="rId4">
            <a:alphaModFix/>
          </a:blip>
          <a:srcRect b="27250" l="0" r="0" t="0"/>
          <a:stretch/>
        </p:blipFill>
        <p:spPr>
          <a:xfrm>
            <a:off x="1828492" y="3481328"/>
            <a:ext cx="2965878" cy="2965878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Obraz zawierający Ludzka twarz, obraz, portret, sztuka&#10;&#10;Opis wygenerowany automatycznie" id="160" name="Google Shape;160;p4"/>
          <p:cNvPicPr preferRelativeResize="0"/>
          <p:nvPr/>
        </p:nvPicPr>
        <p:blipFill rotWithShape="1">
          <a:blip r:embed="rId5">
            <a:alphaModFix/>
          </a:blip>
          <a:srcRect b="-3" l="0" r="2117" t="0"/>
          <a:stretch/>
        </p:blipFill>
        <p:spPr>
          <a:xfrm>
            <a:off x="3820702" y="1675969"/>
            <a:ext cx="2167719" cy="2167719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61" name="Google Shape;161;p4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62" name="Google Shape;162;p4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4"/>
          <p:cNvSpPr txBox="1"/>
          <p:nvPr/>
        </p:nvSpPr>
        <p:spPr>
          <a:xfrm>
            <a:off x="8764625" y="6870700"/>
            <a:ext cx="3369300" cy="20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5468225" y="6870700"/>
            <a:ext cx="3296400" cy="20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2316224" y="6870700"/>
            <a:ext cx="3296400" cy="20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-22663" y="1467136"/>
            <a:ext cx="4429266" cy="5404512"/>
          </a:xfrm>
          <a:custGeom>
            <a:rect b="b" l="l" r="r" t="t"/>
            <a:pathLst>
              <a:path extrusionOk="0" h="5404513" w="4383631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cap="flat" cmpd="sng" w="19050">
            <a:solidFill>
              <a:srgbClr val="FFFFFF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Obraz zawierający sztuka, obraz, szkic, Ludzka twarz&#10;&#10;Opis wygenerowany automatycznie" id="176" name="Google Shape;176;p5"/>
          <p:cNvPicPr preferRelativeResize="0"/>
          <p:nvPr/>
        </p:nvPicPr>
        <p:blipFill rotWithShape="1">
          <a:blip r:embed="rId3">
            <a:alphaModFix/>
          </a:blip>
          <a:srcRect b="5313" l="0" r="0" t="0"/>
          <a:stretch/>
        </p:blipFill>
        <p:spPr>
          <a:xfrm>
            <a:off x="-7" y="1676463"/>
            <a:ext cx="4211054" cy="5181530"/>
          </a:xfrm>
          <a:custGeom>
            <a:rect b="b" l="l" r="r" t="t"/>
            <a:pathLst>
              <a:path extrusionOk="0" h="5181530" w="4211054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0" y="1676470"/>
            <a:ext cx="4211054" cy="5181530"/>
          </a:xfrm>
          <a:custGeom>
            <a:rect b="b" l="l" r="r" t="t"/>
            <a:pathLst>
              <a:path extrusionOk="0" h="5181530" w="4211054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159458" y="-13648"/>
            <a:ext cx="4289727" cy="2866417"/>
          </a:xfrm>
          <a:custGeom>
            <a:rect b="b" l="l" r="r" t="t"/>
            <a:pathLst>
              <a:path extrusionOk="0" h="2806419" w="4130517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cap="flat" cmpd="sng" w="19050">
            <a:solidFill>
              <a:srgbClr val="FFFFFF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8051951" y="-11953"/>
            <a:ext cx="4152001" cy="3562347"/>
          </a:xfrm>
          <a:custGeom>
            <a:rect b="b" l="l" r="r" t="t"/>
            <a:pathLst>
              <a:path extrusionOk="0" h="3547008" w="406905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cap="flat" cmpd="sng" w="19050">
            <a:solidFill>
              <a:srgbClr val="FFFFFF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0" name="Google Shape;180;p5"/>
          <p:cNvSpPr txBox="1"/>
          <p:nvPr>
            <p:ph type="title"/>
          </p:nvPr>
        </p:nvSpPr>
        <p:spPr>
          <a:xfrm>
            <a:off x="4959350" y="3268639"/>
            <a:ext cx="5729985" cy="1038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lang="en-US" sz="3600"/>
              <a:t>Ciekawostki </a:t>
            </a:r>
            <a:endParaRPr/>
          </a:p>
        </p:txBody>
      </p:sp>
      <p:pic>
        <p:nvPicPr>
          <p:cNvPr descr="Obraz zawierający sztuka, obraz, wzór, krąg&#10;&#10;Opis wygenerowany automatycznie" id="181" name="Google Shape;181;p5"/>
          <p:cNvPicPr preferRelativeResize="0"/>
          <p:nvPr/>
        </p:nvPicPr>
        <p:blipFill rotWithShape="1">
          <a:blip r:embed="rId4">
            <a:alphaModFix/>
          </a:blip>
          <a:srcRect b="9074" l="0" r="2" t="12333"/>
          <a:stretch/>
        </p:blipFill>
        <p:spPr>
          <a:xfrm>
            <a:off x="3332189" y="1"/>
            <a:ext cx="3997527" cy="2646947"/>
          </a:xfrm>
          <a:custGeom>
            <a:rect b="b" l="l" r="r" t="t"/>
            <a:pathLst>
              <a:path extrusionOk="0" h="2646947" w="399752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>
            <a:off x="3332189" y="1"/>
            <a:ext cx="3997527" cy="2646947"/>
          </a:xfrm>
          <a:custGeom>
            <a:rect b="b" l="l" r="r" t="t"/>
            <a:pathLst>
              <a:path extrusionOk="0" h="2646947" w="399752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Obraz zawierający Obiekt astronomiczny, Przestrzeń kosmiczna, planeta, astronomia&#10;&#10;Opis wygenerowany automatycznie" id="183" name="Google Shape;183;p5"/>
          <p:cNvPicPr preferRelativeResize="0"/>
          <p:nvPr/>
        </p:nvPicPr>
        <p:blipFill rotWithShape="1">
          <a:blip r:embed="rId5">
            <a:alphaModFix/>
          </a:blip>
          <a:srcRect b="2" l="0" r="33306" t="0"/>
          <a:stretch/>
        </p:blipFill>
        <p:spPr>
          <a:xfrm>
            <a:off x="8253666" y="2"/>
            <a:ext cx="3938337" cy="3321595"/>
          </a:xfrm>
          <a:custGeom>
            <a:rect b="b" l="l" r="r" t="t"/>
            <a:pathLst>
              <a:path extrusionOk="0" h="3321595" w="3938337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 flipH="1">
            <a:off x="8253663" y="0"/>
            <a:ext cx="3938337" cy="3321595"/>
          </a:xfrm>
          <a:custGeom>
            <a:rect b="b" l="l" r="r" t="t"/>
            <a:pathLst>
              <a:path extrusionOk="0" h="3321595" w="3938337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4959350" y="4444778"/>
            <a:ext cx="5729985" cy="1773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Mikołaj Kopernik studiował na uniwersytetach w Polsce i we Włoszech. Tam uczył się matematyki, astronomii i innych nauk. Spędzał też wiele czasu obserwując niebo nocą, używając lornetki i teleskopu, żeby zrozumieć, jak to wszystko działa. Kopernik był nie tylko astronomem</a:t>
            </a:r>
            <a:endParaRPr sz="2000"/>
          </a:p>
        </p:txBody>
      </p:sp>
      <p:sp>
        <p:nvSpPr>
          <p:cNvPr id="186" name="Google Shape;186;p5"/>
          <p:cNvSpPr txBox="1"/>
          <p:nvPr/>
        </p:nvSpPr>
        <p:spPr>
          <a:xfrm>
            <a:off x="8924760" y="6870700"/>
            <a:ext cx="326724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5644819" y="6870700"/>
            <a:ext cx="3267241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2364878" y="6870700"/>
            <a:ext cx="3267241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>
            <p:ph type="title"/>
          </p:nvPr>
        </p:nvSpPr>
        <p:spPr>
          <a:xfrm>
            <a:off x="6234867" y="401247"/>
            <a:ext cx="5248219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</a:pPr>
            <a:r>
              <a:rPr lang="en-US" sz="3700">
                <a:solidFill>
                  <a:schemeClr val="lt1"/>
                </a:solidFill>
              </a:rPr>
              <a:t>Martyna Wojciechowska</a:t>
            </a:r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96" name="Google Shape;196;p6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Banco de imagens : Tailândia, oceano, Trópicos, Árvores, barco, céu ..." id="198" name="Google Shape;198;p6"/>
          <p:cNvPicPr preferRelativeResize="0"/>
          <p:nvPr/>
        </p:nvPicPr>
        <p:blipFill rotWithShape="1">
          <a:blip r:embed="rId3">
            <a:alphaModFix/>
          </a:blip>
          <a:srcRect b="3" l="33249" r="3" t="0"/>
          <a:stretch/>
        </p:blipFill>
        <p:spPr>
          <a:xfrm>
            <a:off x="477541" y="269354"/>
            <a:ext cx="3296556" cy="3296556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99" name="Google Shape;199;p6"/>
          <p:cNvGrpSpPr/>
          <p:nvPr/>
        </p:nvGrpSpPr>
        <p:grpSpPr>
          <a:xfrm>
            <a:off x="750064" y="2828266"/>
            <a:ext cx="805908" cy="805908"/>
            <a:chOff x="817371" y="4276255"/>
            <a:chExt cx="413564" cy="413564"/>
          </a:xfrm>
        </p:grpSpPr>
        <p:sp>
          <p:nvSpPr>
            <p:cNvPr id="200" name="Google Shape;200;p6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750064" y="2823516"/>
            <a:ext cx="805908" cy="805908"/>
            <a:chOff x="817371" y="4276255"/>
            <a:chExt cx="413564" cy="413564"/>
          </a:xfrm>
        </p:grpSpPr>
        <p:sp>
          <p:nvSpPr>
            <p:cNvPr id="203" name="Google Shape;203;p6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2">
                <a:alpha val="29803"/>
              </a:scheme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17371" y="4276255"/>
              <a:ext cx="413564" cy="413564"/>
            </a:xfrm>
            <a:custGeom>
              <a:rect b="b" l="l" r="r" t="t"/>
              <a:pathLst>
                <a:path extrusionOk="0" h="807148" w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2">
                <a:alpha val="29803"/>
              </a:scheme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6"/>
          <p:cNvSpPr txBox="1"/>
          <p:nvPr>
            <p:ph idx="1" type="body"/>
          </p:nvPr>
        </p:nvSpPr>
        <p:spPr>
          <a:xfrm>
            <a:off x="6234868" y="1820369"/>
            <a:ext cx="521717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Martyna Wojciechowska odwiedziła m.in. Wenezuelę, Kenię, Wietnam, Tajlandię, Kioto, Japonię, Maroko, Indie, Meksyk, Nepal. Albanię, Bułgarię czy Iran.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"Kobieta na krańcu świata"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to program, który skupia się głównie na przedstawianiu życia kobiet w różnych zakątkach Ziemi.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Obraz zawierający Ludzka twarz, osoba, ubrania, na wolnym powietrzu&#10;&#10;Opis wygenerowany automatycznie" id="206" name="Google Shape;206;p6"/>
          <p:cNvPicPr preferRelativeResize="0"/>
          <p:nvPr/>
        </p:nvPicPr>
        <p:blipFill rotWithShape="1">
          <a:blip r:embed="rId4">
            <a:alphaModFix/>
          </a:blip>
          <a:srcRect b="-1" l="16875" r="16373" t="0"/>
          <a:stretch/>
        </p:blipFill>
        <p:spPr>
          <a:xfrm>
            <a:off x="1828492" y="3481328"/>
            <a:ext cx="2965878" cy="2965878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Obraz zawierający tekst, mapa, palec, paznokieć&#10;&#10;Opis wygenerowany automatycznie" id="207" name="Google Shape;207;p6"/>
          <p:cNvPicPr preferRelativeResize="0"/>
          <p:nvPr/>
        </p:nvPicPr>
        <p:blipFill rotWithShape="1">
          <a:blip r:embed="rId5">
            <a:alphaModFix/>
          </a:blip>
          <a:srcRect b="-1" l="21419" r="12580" t="0"/>
          <a:stretch/>
        </p:blipFill>
        <p:spPr>
          <a:xfrm>
            <a:off x="3820702" y="1675969"/>
            <a:ext cx="2167719" cy="2167719"/>
          </a:xfrm>
          <a:custGeom>
            <a:rect b="b" l="l" r="r" t="t"/>
            <a:pathLst>
              <a:path extrusionOk="0"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08" name="Google Shape;208;p6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209" name="Google Shape;209;p6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6"/>
          <p:cNvSpPr txBox="1"/>
          <p:nvPr/>
        </p:nvSpPr>
        <p:spPr>
          <a:xfrm>
            <a:off x="9081854" y="6870700"/>
            <a:ext cx="311014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5781074" y="6870700"/>
            <a:ext cx="328808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>
            <p:ph type="title"/>
          </p:nvPr>
        </p:nvSpPr>
        <p:spPr>
          <a:xfrm>
            <a:off x="838201" y="345810"/>
            <a:ext cx="496094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Ciekawostki </a:t>
            </a:r>
            <a:endParaRPr/>
          </a:p>
        </p:txBody>
      </p:sp>
      <p:sp>
        <p:nvSpPr>
          <p:cNvPr id="222" name="Google Shape;222;p7"/>
          <p:cNvSpPr txBox="1"/>
          <p:nvPr>
            <p:ph idx="1" type="body"/>
          </p:nvPr>
        </p:nvSpPr>
        <p:spPr>
          <a:xfrm>
            <a:off x="495875" y="1825625"/>
            <a:ext cx="5944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Martyna </a:t>
            </a:r>
            <a:r>
              <a:rPr lang="en-US"/>
              <a:t>W</a:t>
            </a:r>
            <a:r>
              <a:rPr lang="en-US"/>
              <a:t>ojciechowska</a:t>
            </a:r>
            <a:br>
              <a:rPr lang="en-US"/>
            </a:br>
            <a:r>
              <a:rPr lang="en-US"/>
              <a:t>prowadzi program "Kobieta</a:t>
            </a:r>
            <a:br>
              <a:rPr lang="en-US"/>
            </a:br>
            <a:r>
              <a:rPr lang="en-US"/>
              <a:t>na krańcu świata". </a:t>
            </a:r>
            <a:endParaRPr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Jest też założycielką fundacji UNAWEZA, która walczy </a:t>
            </a:r>
            <a:br>
              <a:rPr lang="en-US"/>
            </a:br>
            <a:r>
              <a:rPr lang="en-US"/>
              <a:t>o kobiety i wyrównanie</a:t>
            </a:r>
            <a:br>
              <a:rPr lang="en-US"/>
            </a:br>
            <a:r>
              <a:rPr lang="en-US"/>
              <a:t>ich szans ekonomicznych, społecznych i prawnych</a:t>
            </a:r>
            <a:br>
              <a:rPr lang="en-US"/>
            </a:br>
            <a:r>
              <a:rPr lang="en-US"/>
              <a:t>na całym świecie. </a:t>
            </a:r>
            <a:endParaRPr/>
          </a:p>
        </p:txBody>
      </p:sp>
      <p:pic>
        <p:nvPicPr>
          <p:cNvPr descr="Obraz zawierający ubrania, na wolnym powietrzu, drzewo, osoba&#10;&#10;Opis wygenerowany automatycznie" id="223" name="Google Shape;223;p7"/>
          <p:cNvPicPr preferRelativeResize="0"/>
          <p:nvPr/>
        </p:nvPicPr>
        <p:blipFill rotWithShape="1">
          <a:blip r:embed="rId3">
            <a:alphaModFix/>
          </a:blip>
          <a:srcRect b="-2" l="19514" r="19260" t="0"/>
          <a:stretch/>
        </p:blipFill>
        <p:spPr>
          <a:xfrm>
            <a:off x="6863996" y="3154859"/>
            <a:ext cx="4030579" cy="3703141"/>
          </a:xfrm>
          <a:custGeom>
            <a:rect b="b" l="l" r="r" t="t"/>
            <a:pathLst>
              <a:path extrusionOk="0" h="3703141" w="4030579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 flipH="1" rot="-6040930">
            <a:off x="6010869" y="-729072"/>
            <a:ext cx="4083433" cy="408343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rmowe Zdjęcia : zwierzę, dzikiej przyrody, futro, Afryka, blisko ..." id="225" name="Google Shape;225;p7"/>
          <p:cNvPicPr preferRelativeResize="0"/>
          <p:nvPr/>
        </p:nvPicPr>
        <p:blipFill rotWithShape="1">
          <a:blip r:embed="rId4">
            <a:alphaModFix/>
          </a:blip>
          <a:srcRect b="-4" l="26105" r="8079" t="0"/>
          <a:stretch/>
        </p:blipFill>
        <p:spPr>
          <a:xfrm>
            <a:off x="63058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Darmowe zdjęcie z kategorii afryka południowa, błękitne niebo, chmury." id="226" name="Google Shape;226;p7"/>
          <p:cNvPicPr preferRelativeResize="0"/>
          <p:nvPr/>
        </p:nvPicPr>
        <p:blipFill rotWithShape="1">
          <a:blip r:embed="rId5">
            <a:alphaModFix/>
          </a:blip>
          <a:srcRect b="1" l="36418" r="15929" t="0"/>
          <a:stretch/>
        </p:blipFill>
        <p:spPr>
          <a:xfrm>
            <a:off x="9933462" y="372217"/>
            <a:ext cx="2258539" cy="3554668"/>
          </a:xfrm>
          <a:custGeom>
            <a:rect b="b" l="l" r="r" t="t"/>
            <a:pathLst>
              <a:path extrusionOk="0" h="3554668" w="2258539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1" y="2"/>
            <a:ext cx="2232251" cy="2361890"/>
          </a:xfrm>
          <a:custGeom>
            <a:rect b="b" l="l" r="r" t="t"/>
            <a:pathLst>
              <a:path extrusionOk="0" h="4096327" w="3871489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 txBox="1"/>
          <p:nvPr>
            <p:ph type="title"/>
          </p:nvPr>
        </p:nvSpPr>
        <p:spPr>
          <a:xfrm>
            <a:off x="2232251" y="633046"/>
            <a:ext cx="3863749" cy="131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Wojciech Cejrowski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0" y="292656"/>
            <a:ext cx="1861854" cy="277779"/>
          </a:xfrm>
          <a:custGeom>
            <a:rect b="b" l="l" r="r" t="t"/>
            <a:pathLst>
              <a:path extrusionOk="0" h="277779" w="1861854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0" y="732391"/>
            <a:ext cx="1861854" cy="277779"/>
          </a:xfrm>
          <a:custGeom>
            <a:rect b="b" l="l" r="r" t="t"/>
            <a:pathLst>
              <a:path extrusionOk="0" h="277779" w="1861854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/>
          <p:nvPr>
            <p:ph idx="1" type="body"/>
          </p:nvPr>
        </p:nvSpPr>
        <p:spPr>
          <a:xfrm>
            <a:off x="979475" y="2412225"/>
            <a:ext cx="54441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>
                <a:solidFill>
                  <a:srgbClr val="FFFFFF"/>
                </a:solidFill>
              </a:rPr>
              <a:t>Dotychczas Wojciech Cejrowski odwiedził z kamerą: Meksyk, Senegal, Gambię, Wyspy Zielonego Przylądka, Etiopię, Kongo, Ekwador, Hiszpanię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i Portugalię, Izrael, Namibię, Tunezję, Peru, Vanuatu, Madagaskar, Wenezuelę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i Tajlandię.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1" y="2"/>
            <a:ext cx="2232251" cy="2361890"/>
          </a:xfrm>
          <a:custGeom>
            <a:rect b="b" l="l" r="r" t="t"/>
            <a:pathLst>
              <a:path extrusionOk="0" h="4096327" w="3871489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soba, Ludzka twarz, ubrania, ściana&#10;&#10;Opis wygenerowany automatycznie" id="238" name="Google Shape;238;p8"/>
          <p:cNvPicPr preferRelativeResize="0"/>
          <p:nvPr/>
        </p:nvPicPr>
        <p:blipFill rotWithShape="1">
          <a:blip r:embed="rId3">
            <a:alphaModFix/>
          </a:blip>
          <a:srcRect b="1" l="10499" r="31500" t="0"/>
          <a:stretch/>
        </p:blipFill>
        <p:spPr>
          <a:xfrm>
            <a:off x="6423487" y="929609"/>
            <a:ext cx="2518114" cy="2518114"/>
          </a:xfrm>
          <a:custGeom>
            <a:rect b="b" l="l" r="r" t="t"/>
            <a:pathLst>
              <a:path extrusionOk="0" h="2518114" w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Obraz zawierający Ludzka twarz, osoba, ubrania, uśmiech&#10;&#10;Opis wygenerowany automatycznie" id="239" name="Google Shape;239;p8"/>
          <p:cNvPicPr preferRelativeResize="0"/>
          <p:nvPr/>
        </p:nvPicPr>
        <p:blipFill rotWithShape="1">
          <a:blip r:embed="rId4">
            <a:alphaModFix/>
          </a:blip>
          <a:srcRect b="3" l="14285" r="6417" t="0"/>
          <a:stretch/>
        </p:blipFill>
        <p:spPr>
          <a:xfrm>
            <a:off x="9090426" y="86636"/>
            <a:ext cx="2952748" cy="2952748"/>
          </a:xfrm>
          <a:custGeom>
            <a:rect b="b" l="l" r="r" t="t"/>
            <a:pathLst>
              <a:path extrusionOk="0" h="2361890" w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8"/>
          <p:cNvSpPr/>
          <p:nvPr/>
        </p:nvSpPr>
        <p:spPr>
          <a:xfrm>
            <a:off x="10051176" y="4803984"/>
            <a:ext cx="2140824" cy="2054016"/>
          </a:xfrm>
          <a:custGeom>
            <a:rect b="b" l="l" r="r" t="t"/>
            <a:pathLst>
              <a:path extrusionOk="0" h="3293393" w="3432581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10051176" y="4803984"/>
            <a:ext cx="2140824" cy="2054016"/>
          </a:xfrm>
          <a:custGeom>
            <a:rect b="b" l="l" r="r" t="t"/>
            <a:pathLst>
              <a:path extrusionOk="0" h="3293393" w="3432581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10299346" y="5987064"/>
            <a:ext cx="1054466" cy="469689"/>
            <a:chOff x="9841624" y="4115729"/>
            <a:chExt cx="602169" cy="268223"/>
          </a:xfrm>
        </p:grpSpPr>
        <p:sp>
          <p:nvSpPr>
            <p:cNvPr id="243" name="Google Shape;243;p8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armowe Zdjęcia : morze, horyzont, skrzydło, Chmura, niebo, światło ..." id="248" name="Google Shape;248;p8"/>
          <p:cNvPicPr preferRelativeResize="0"/>
          <p:nvPr/>
        </p:nvPicPr>
        <p:blipFill rotWithShape="1">
          <a:blip r:embed="rId5">
            <a:alphaModFix/>
          </a:blip>
          <a:srcRect b="3" l="0" r="25001" t="0"/>
          <a:stretch/>
        </p:blipFill>
        <p:spPr>
          <a:xfrm>
            <a:off x="7682545" y="3175909"/>
            <a:ext cx="3454390" cy="3454390"/>
          </a:xfrm>
          <a:custGeom>
            <a:rect b="b" l="l" r="r" t="t"/>
            <a:pathLst>
              <a:path extrusionOk="0" h="2452978" w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9" name="Google Shape;249;p8"/>
          <p:cNvSpPr txBox="1"/>
          <p:nvPr/>
        </p:nvSpPr>
        <p:spPr>
          <a:xfrm>
            <a:off x="9216506" y="6870700"/>
            <a:ext cx="297549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50" name="Google Shape;250;p8"/>
          <p:cNvSpPr txBox="1"/>
          <p:nvPr/>
        </p:nvSpPr>
        <p:spPr>
          <a:xfrm>
            <a:off x="5915726" y="6870700"/>
            <a:ext cx="328808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>
            <p:ph type="title"/>
          </p:nvPr>
        </p:nvSpPr>
        <p:spPr>
          <a:xfrm>
            <a:off x="838201" y="345810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Ciekawostki</a:t>
            </a:r>
            <a:endParaRPr/>
          </a:p>
        </p:txBody>
      </p:sp>
      <p:sp>
        <p:nvSpPr>
          <p:cNvPr id="257" name="Google Shape;257;p9"/>
          <p:cNvSpPr txBox="1"/>
          <p:nvPr>
            <p:ph idx="1" type="body"/>
          </p:nvPr>
        </p:nvSpPr>
        <p:spPr>
          <a:xfrm>
            <a:off x="838201" y="1825625"/>
            <a:ext cx="50921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4790" lvl="0" marL="228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 sz="2340">
                <a:latin typeface="Arial"/>
                <a:ea typeface="Arial"/>
                <a:cs typeface="Arial"/>
                <a:sym typeface="Arial"/>
              </a:rPr>
              <a:t>Ile języków obcych zna Wojciech Cejrowski?</a:t>
            </a:r>
            <a:endParaRPr sz="234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40">
                <a:latin typeface="Arial"/>
                <a:ea typeface="Arial"/>
                <a:cs typeface="Arial"/>
                <a:sym typeface="Arial"/>
              </a:rPr>
              <a:t>Doskonale zna dwa języki obce: hiszpański i angielski, porozumiewa się także po rosyjsku i portugalsku. </a:t>
            </a:r>
            <a:br>
              <a:rPr lang="en-US" sz="2340">
                <a:latin typeface="Arial"/>
                <a:ea typeface="Arial"/>
                <a:cs typeface="Arial"/>
                <a:sym typeface="Arial"/>
              </a:rPr>
            </a:br>
            <a:r>
              <a:rPr lang="en-US" sz="2340">
                <a:latin typeface="Arial"/>
                <a:ea typeface="Arial"/>
                <a:cs typeface="Arial"/>
                <a:sym typeface="Arial"/>
              </a:rPr>
              <a:t>W telewizji Wojciech Cejrowski pojawiał się po raz pierwszy</a:t>
            </a:r>
            <a:br>
              <a:rPr lang="en-US" sz="2340"/>
            </a:br>
            <a:r>
              <a:rPr lang="en-US" sz="2340">
                <a:latin typeface="Arial"/>
                <a:ea typeface="Arial"/>
                <a:cs typeface="Arial"/>
                <a:sym typeface="Arial"/>
              </a:rPr>
              <a:t>u boku Wojciecha Manna</a:t>
            </a:r>
            <a:br>
              <a:rPr lang="en-US" sz="2340"/>
            </a:br>
            <a:r>
              <a:rPr lang="en-US" sz="2340">
                <a:latin typeface="Arial"/>
                <a:ea typeface="Arial"/>
                <a:cs typeface="Arial"/>
                <a:sym typeface="Arial"/>
              </a:rPr>
              <a:t>w programie „Non Stop Kolor”. Współprowadził go od 1992</a:t>
            </a:r>
            <a:br>
              <a:rPr lang="en-US" sz="2340"/>
            </a:br>
            <a:r>
              <a:rPr lang="en-US" sz="2340">
                <a:latin typeface="Arial"/>
                <a:ea typeface="Arial"/>
                <a:cs typeface="Arial"/>
                <a:sym typeface="Arial"/>
              </a:rPr>
              <a:t>do 1994 r.</a:t>
            </a:r>
            <a:endParaRPr sz="2340"/>
          </a:p>
          <a:p>
            <a:pPr indent="-762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258" name="Google Shape;258;p9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세계의 지도 나침반 화물 - Pixabay의 무료 이미지" id="259" name="Google Shape;259;p9"/>
          <p:cNvPicPr preferRelativeResize="0"/>
          <p:nvPr/>
        </p:nvPicPr>
        <p:blipFill rotWithShape="1">
          <a:blip r:embed="rId3">
            <a:alphaModFix/>
          </a:blip>
          <a:srcRect b="-1" l="10630" r="20025" t="0"/>
          <a:stretch/>
        </p:blipFill>
        <p:spPr>
          <a:xfrm>
            <a:off x="7901259" y="2727729"/>
            <a:ext cx="4290741" cy="4130271"/>
          </a:xfrm>
          <a:custGeom>
            <a:rect b="b" l="l" r="r" t="t"/>
            <a:pathLst>
              <a:path extrusionOk="0"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0" name="Google Shape;260;p9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Ludzka twarz, osoba, ubrania, uśmiech&#10;&#10;Opis wygenerowany automatycznie" id="261" name="Google Shape;261;p9"/>
          <p:cNvPicPr preferRelativeResize="0"/>
          <p:nvPr/>
        </p:nvPicPr>
        <p:blipFill rotWithShape="1">
          <a:blip r:embed="rId4">
            <a:alphaModFix/>
          </a:blip>
          <a:srcRect b="-4" l="7216" r="-4" t="0"/>
          <a:stretch/>
        </p:blipFill>
        <p:spPr>
          <a:xfrm>
            <a:off x="62616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2" name="Google Shape;262;p9"/>
          <p:cNvSpPr txBox="1"/>
          <p:nvPr/>
        </p:nvSpPr>
        <p:spPr>
          <a:xfrm>
            <a:off x="9216506" y="6657945"/>
            <a:ext cx="297549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wykonane przez nieznanego autora jest objęte licencją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2024-02-21T08:07:15Z</dcterms:created>
</cp:coreProperties>
</file>